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6"/>
  </p:notesMasterIdLst>
  <p:sldIdLst>
    <p:sldId id="401" r:id="rId5"/>
    <p:sldId id="406" r:id="rId6"/>
    <p:sldId id="403" r:id="rId7"/>
    <p:sldId id="402" r:id="rId8"/>
    <p:sldId id="411" r:id="rId9"/>
    <p:sldId id="404" r:id="rId10"/>
    <p:sldId id="412" r:id="rId11"/>
    <p:sldId id="405" r:id="rId12"/>
    <p:sldId id="413" r:id="rId13"/>
    <p:sldId id="408" r:id="rId14"/>
    <p:sldId id="4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 autoAdjust="0"/>
  </p:normalViewPr>
  <p:slideViewPr>
    <p:cSldViewPr snapToGrid="0">
      <p:cViewPr>
        <p:scale>
          <a:sx n="75" d="100"/>
          <a:sy n="75" d="100"/>
        </p:scale>
        <p:origin x="974" y="293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0" y="1342442"/>
            <a:ext cx="6294119" cy="417311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PRINCIPLES OF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DATABASE MANAGEMENT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Semester 2, 2020-2021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Lecturer: </a:t>
            </a:r>
            <a:r>
              <a:rPr lang="en-US" sz="2000" b="1" i="1" dirty="0">
                <a:solidFill>
                  <a:schemeClr val="bg1"/>
                </a:solidFill>
              </a:rPr>
              <a:t>assoc. prof. Nguyen </a:t>
            </a:r>
            <a:r>
              <a:rPr lang="en-US" sz="2000" b="1" i="1" dirty="0" err="1">
                <a:solidFill>
                  <a:schemeClr val="bg1"/>
                </a:solidFill>
              </a:rPr>
              <a:t>thi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</a:rPr>
              <a:t>thuy</a:t>
            </a:r>
            <a:r>
              <a:rPr lang="en-US" sz="2000" b="1" i="1" dirty="0">
                <a:solidFill>
                  <a:schemeClr val="bg1"/>
                </a:solidFill>
              </a:rPr>
              <a:t> loan</a:t>
            </a:r>
          </a:p>
          <a:p>
            <a:pPr algn="ctr"/>
            <a:r>
              <a:rPr lang="en-US" sz="1900" dirty="0">
                <a:solidFill>
                  <a:schemeClr val="bg1"/>
                </a:solidFill>
              </a:rPr>
              <a:t>Topic 2: </a:t>
            </a:r>
            <a:r>
              <a:rPr lang="en-US" sz="1900" b="1" i="1" dirty="0">
                <a:solidFill>
                  <a:schemeClr val="bg1"/>
                </a:solidFill>
              </a:rPr>
              <a:t>sentiment analysis for product rating</a:t>
            </a: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952464C-21A5-4DD8-B792-39A18660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287" y="1776058"/>
            <a:ext cx="4406601" cy="3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0" y="775461"/>
            <a:ext cx="4026408" cy="770128"/>
          </a:xfrm>
        </p:spPr>
        <p:txBody>
          <a:bodyPr/>
          <a:lstStyle/>
          <a:p>
            <a:r>
              <a:rPr lang="en-US" dirty="0"/>
              <a:t>IV. Demo</a:t>
            </a:r>
          </a:p>
        </p:txBody>
      </p:sp>
      <p:pic>
        <p:nvPicPr>
          <p:cNvPr id="3" name="Content Placeholder 2" descr="Qr code&#10;&#10;Description automatically generated">
            <a:extLst>
              <a:ext uri="{FF2B5EF4-FFF2-40B4-BE49-F238E27FC236}">
                <a16:creationId xmlns:a16="http://schemas.microsoft.com/office/drawing/2014/main" id="{532DF489-98BC-4D12-BBCC-E4CFDE974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9128" y="1545589"/>
            <a:ext cx="4326255" cy="4326255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Sentiment Analysis For Product Rating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10</a:t>
            </a:fld>
            <a:endParaRPr lang="en-US" dirty="0"/>
          </a:p>
        </p:txBody>
      </p:sp>
      <p:pic>
        <p:nvPicPr>
          <p:cNvPr id="13" name="Picture Placeholder 12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ACCFCA01-2667-4FA1-B2A4-36A4BE8F0A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525" r="4525"/>
          <a:stretch>
            <a:fillRect/>
          </a:stretch>
        </p:blipFill>
        <p:spPr/>
      </p:pic>
      <p:pic>
        <p:nvPicPr>
          <p:cNvPr id="17" name="Picture Placeholder 16" descr="Graphical user interface&#10;&#10;Description automatically generated">
            <a:extLst>
              <a:ext uri="{FF2B5EF4-FFF2-40B4-BE49-F238E27FC236}">
                <a16:creationId xmlns:a16="http://schemas.microsoft.com/office/drawing/2014/main" id="{4E2438A5-ECE3-4DCA-B79D-8A073D86A1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3682" b="13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9425"/>
            <a:ext cx="4443984" cy="213969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Placeholder 6" descr="A picture containing plant, pot, agave&#10;&#10;Description automatically generated">
            <a:extLst>
              <a:ext uri="{FF2B5EF4-FFF2-40B4-BE49-F238E27FC236}">
                <a16:creationId xmlns:a16="http://schemas.microsoft.com/office/drawing/2014/main" id="{A6858847-39E4-4A22-ADDD-B8563098AAD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7568" b="7568"/>
          <a:stretch>
            <a:fillRect/>
          </a:stretch>
        </p:blipFill>
        <p:spPr/>
      </p:pic>
      <p:pic>
        <p:nvPicPr>
          <p:cNvPr id="22" name="Picture Placeholder 21" descr="A group of cupcakes&#10;&#10;Description automatically generated with medium confidence">
            <a:extLst>
              <a:ext uri="{FF2B5EF4-FFF2-40B4-BE49-F238E27FC236}">
                <a16:creationId xmlns:a16="http://schemas.microsoft.com/office/drawing/2014/main" id="{5318C4EC-F1CD-41CC-8967-88C07CA338E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3266" b="23266"/>
          <a:stretch>
            <a:fillRect/>
          </a:stretch>
        </p:blipFill>
        <p:spPr>
          <a:xfrm>
            <a:off x="5078134" y="4216187"/>
            <a:ext cx="7113866" cy="2641813"/>
          </a:xfrm>
        </p:spPr>
      </p:pic>
      <p:pic>
        <p:nvPicPr>
          <p:cNvPr id="29" name="Picture 2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3269508-E051-43A7-9B3A-C2F5C176B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5" y="1988227"/>
            <a:ext cx="3236179" cy="828778"/>
          </a:xfrm>
          <a:prstGeom prst="rect">
            <a:avLst/>
          </a:prstGeom>
        </p:spPr>
      </p:pic>
      <p:pic>
        <p:nvPicPr>
          <p:cNvPr id="31" name="Picture 30" descr="Qr code&#10;&#10;Description automatically generated">
            <a:extLst>
              <a:ext uri="{FF2B5EF4-FFF2-40B4-BE49-F238E27FC236}">
                <a16:creationId xmlns:a16="http://schemas.microsoft.com/office/drawing/2014/main" id="{32BFCD9C-19F1-4EC7-A89F-2D57EE695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97" y="2721288"/>
            <a:ext cx="3139653" cy="31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Múcgang</a:t>
            </a:r>
            <a:r>
              <a:rPr lang="en-US" dirty="0"/>
              <a:t>”  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E63CD2-A142-4385-BA8D-E3DBBDE8F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358" y="4158418"/>
            <a:ext cx="2828194" cy="731520"/>
          </a:xfrm>
        </p:spPr>
        <p:txBody>
          <a:bodyPr/>
          <a:lstStyle/>
          <a:p>
            <a:r>
              <a:rPr lang="en-US" dirty="0"/>
              <a:t>Nguyen </a:t>
            </a:r>
            <a:r>
              <a:rPr lang="en-US" dirty="0" err="1"/>
              <a:t>Thi</a:t>
            </a:r>
            <a:r>
              <a:rPr lang="en-US" dirty="0"/>
              <a:t> Hoai An</a:t>
            </a:r>
            <a:endParaRPr lang="en-US" sz="2000" dirty="0">
              <a:latin typeface="+mj-lt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414389E-EAD9-4B6E-9B85-1F6843AC6C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45514" y="4151236"/>
            <a:ext cx="2057400" cy="731520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Nguyen Lam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8B7117-A519-4B56-9893-9D8BE5520B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59751" y="4158418"/>
            <a:ext cx="2440722" cy="731520"/>
          </a:xfrm>
        </p:spPr>
        <p:txBody>
          <a:bodyPr/>
          <a:lstStyle/>
          <a:p>
            <a:r>
              <a:rPr lang="en-US" dirty="0"/>
              <a:t>Phan Anh Ngoc</a:t>
            </a:r>
            <a:endParaRPr lang="en-US" sz="2000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125039-668E-48DA-9309-5CE680A102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3185" y="4642864"/>
            <a:ext cx="2057400" cy="644525"/>
          </a:xfrm>
        </p:spPr>
        <p:txBody>
          <a:bodyPr/>
          <a:lstStyle/>
          <a:p>
            <a:r>
              <a:rPr lang="en-US" dirty="0"/>
              <a:t>ITDSIU18024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0049D3B-4850-4D95-B946-4AFE0126F2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12668" y="4654381"/>
            <a:ext cx="2323093" cy="990572"/>
          </a:xfrm>
        </p:spPr>
        <p:txBody>
          <a:bodyPr>
            <a:normAutofit/>
          </a:bodyPr>
          <a:lstStyle/>
          <a:p>
            <a:r>
              <a:rPr lang="en-US" sz="2400" dirty="0"/>
              <a:t>ITITIU18255</a:t>
            </a:r>
          </a:p>
          <a:p>
            <a:r>
              <a:rPr lang="en-US" sz="1500" dirty="0"/>
              <a:t>(Team Leader)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15C2B3A-7767-4BAD-843D-060598064B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51412" y="4624890"/>
            <a:ext cx="2057400" cy="644525"/>
          </a:xfrm>
        </p:spPr>
        <p:txBody>
          <a:bodyPr/>
          <a:lstStyle/>
          <a:p>
            <a:r>
              <a:rPr lang="en-US" dirty="0"/>
              <a:t>ITITWWE19018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F66896BE-3509-49D5-A28D-97859D74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22/05/2021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72FA7226-D67B-432B-A25E-F3656C32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Sentiment Analysis For Product Rating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9BE6787-F451-403C-864D-CA5BF6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2</a:t>
            </a:fld>
            <a:endParaRPr lang="en-US" dirty="0"/>
          </a:p>
        </p:txBody>
      </p:sp>
      <p:pic>
        <p:nvPicPr>
          <p:cNvPr id="53" name="Picture Placeholder 52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E3F263AD-FC2F-4C72-B65B-29E58016DFF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8628" r="18628"/>
          <a:stretch>
            <a:fillRect/>
          </a:stretch>
        </p:blipFill>
        <p:spPr>
          <a:xfrm>
            <a:off x="8955586" y="2120769"/>
            <a:ext cx="2053231" cy="1662194"/>
          </a:xfrm>
        </p:spPr>
      </p:pic>
      <p:pic>
        <p:nvPicPr>
          <p:cNvPr id="57" name="Picture Placeholder 56" descr="A person drinking from a glass&#10;&#10;Description automatically generated with medium confidence">
            <a:extLst>
              <a:ext uri="{FF2B5EF4-FFF2-40B4-BE49-F238E27FC236}">
                <a16:creationId xmlns:a16="http://schemas.microsoft.com/office/drawing/2014/main" id="{456F4C03-120C-45C9-B07E-4676707091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634" r="13634"/>
          <a:stretch>
            <a:fillRect/>
          </a:stretch>
        </p:blipFill>
        <p:spPr>
          <a:xfrm>
            <a:off x="5065213" y="2211836"/>
            <a:ext cx="2053231" cy="1662194"/>
          </a:xfrm>
        </p:spPr>
      </p:pic>
      <p:pic>
        <p:nvPicPr>
          <p:cNvPr id="61" name="Picture Placeholder 6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E91342B-B0B6-41BE-8740-8E00CCCF3E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299" r="13299"/>
          <a:stretch>
            <a:fillRect/>
          </a:stretch>
        </p:blipFill>
        <p:spPr>
          <a:xfrm>
            <a:off x="1174839" y="2120769"/>
            <a:ext cx="2053232" cy="1662194"/>
          </a:xfrm>
        </p:spPr>
      </p:pic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6" grpId="0" build="p"/>
      <p:bldP spid="14" grpId="0" build="p"/>
      <p:bldP spid="9" grpId="0" build="p"/>
      <p:bldP spid="17" grpId="0" build="p"/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279" y="811228"/>
            <a:ext cx="3816096" cy="2332036"/>
          </a:xfrm>
        </p:spPr>
        <p:txBody>
          <a:bodyPr>
            <a:normAutofit/>
          </a:bodyPr>
          <a:lstStyle/>
          <a:p>
            <a:r>
              <a:rPr lang="en-US" sz="5000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sz="2500" dirty="0"/>
              <a:t>About the project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500" dirty="0"/>
              <a:t>ER Diagram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500" dirty="0"/>
              <a:t>Database Design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500" dirty="0"/>
              <a:t>Demo</a:t>
            </a:r>
          </a:p>
          <a:p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Sentiment Analysis For Product Rating</a:t>
            </a:r>
          </a:p>
        </p:txBody>
      </p:sp>
      <p:pic>
        <p:nvPicPr>
          <p:cNvPr id="7" name="Picture Placeholder 6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8F30C3B9-CD53-44C5-8907-0FBBBAD7A5F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7156" r="7156"/>
          <a:stretch>
            <a:fillRect/>
          </a:stretch>
        </p:blipFill>
        <p:spPr/>
      </p:pic>
      <p:pic>
        <p:nvPicPr>
          <p:cNvPr id="12" name="Picture Placeholder 11" descr="A cupcake with frosting and sprinkles&#10;&#10;Description automatically generated">
            <a:extLst>
              <a:ext uri="{FF2B5EF4-FFF2-40B4-BE49-F238E27FC236}">
                <a16:creationId xmlns:a16="http://schemas.microsoft.com/office/drawing/2014/main" id="{9BEB925B-A07A-4E75-8257-81CB0F6B75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046" r="11046"/>
          <a:stretch>
            <a:fillRect/>
          </a:stretch>
        </p:blipFill>
        <p:spPr/>
      </p:pic>
      <p:pic>
        <p:nvPicPr>
          <p:cNvPr id="19" name="Picture Placeholder 18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42E2E201-D5D8-41BC-A74A-A300783074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6316" r="26316"/>
          <a:stretch>
            <a:fillRect/>
          </a:stretch>
        </p:blipFill>
        <p:spPr/>
      </p:pic>
      <p:pic>
        <p:nvPicPr>
          <p:cNvPr id="23" name="Picture Placeholder 22" descr="A plate of food&#10;&#10;Description automatically generated">
            <a:extLst>
              <a:ext uri="{FF2B5EF4-FFF2-40B4-BE49-F238E27FC236}">
                <a16:creationId xmlns:a16="http://schemas.microsoft.com/office/drawing/2014/main" id="{FC591949-777D-429B-9DA2-8D5AAFC604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21370" r="21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91" y="2357866"/>
            <a:ext cx="5208920" cy="2462709"/>
          </a:xfrm>
        </p:spPr>
        <p:txBody>
          <a:bodyPr/>
          <a:lstStyle/>
          <a:p>
            <a:r>
              <a:rPr lang="en-US" sz="3500" dirty="0"/>
              <a:t>I. About the project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i="1" dirty="0" err="1">
                <a:solidFill>
                  <a:schemeClr val="accent1"/>
                </a:solidFill>
              </a:rPr>
              <a:t>Múcbang</a:t>
            </a:r>
            <a:r>
              <a:rPr lang="en-US" dirty="0"/>
              <a:t> (wordplay of </a:t>
            </a:r>
            <a:r>
              <a:rPr lang="en-US" dirty="0" err="1"/>
              <a:t>Mukbang</a:t>
            </a:r>
            <a:r>
              <a:rPr lang="en-US" dirty="0"/>
              <a:t>: Eating show in Korea) is a food and drinks destinations rating website</a:t>
            </a:r>
            <a:endParaRPr lang="en-US" sz="1800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22/05/2021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Sentiment Analysis For Product Rating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5490AB-22DB-4BDB-9087-DBA6852D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07"/>
            <a:ext cx="10515600" cy="1325563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Múcbang</a:t>
            </a:r>
            <a:r>
              <a:rPr lang="en-US" dirty="0"/>
              <a:t> works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8DC7FD6-5102-4F87-BF40-76222EE15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926" y="2011299"/>
            <a:ext cx="3108960" cy="950976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5500" dirty="0"/>
              <a:t>User:</a:t>
            </a:r>
          </a:p>
          <a:p>
            <a:pPr algn="ctr"/>
            <a:r>
              <a:rPr lang="en-US" sz="3200" b="0" dirty="0"/>
              <a:t>Leave comments with sentiment words</a:t>
            </a:r>
          </a:p>
        </p:txBody>
      </p:sp>
      <p:pic>
        <p:nvPicPr>
          <p:cNvPr id="11" name="Content Placeholder 10" descr="Shape&#10;&#10;Description automatically generated with low confidence">
            <a:extLst>
              <a:ext uri="{FF2B5EF4-FFF2-40B4-BE49-F238E27FC236}">
                <a16:creationId xmlns:a16="http://schemas.microsoft.com/office/drawing/2014/main" id="{2FB5365A-E1F8-49D7-8461-3863E6156C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013" y="3127375"/>
            <a:ext cx="3063875" cy="306387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F7294D-A81C-4078-9950-C9679749B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30379" y="2250217"/>
            <a:ext cx="3531241" cy="950976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6300" dirty="0"/>
              <a:t>System:</a:t>
            </a:r>
          </a:p>
          <a:p>
            <a:pPr algn="ctr"/>
            <a:r>
              <a:rPr lang="en-US" sz="3200" b="0" dirty="0"/>
              <a:t>Calculate ratings based on sentiment words in users’ comments</a:t>
            </a:r>
          </a:p>
          <a:p>
            <a:endParaRPr lang="en-US" dirty="0"/>
          </a:p>
        </p:txBody>
      </p:sp>
      <p:pic>
        <p:nvPicPr>
          <p:cNvPr id="18" name="Content Placeholder 17" descr="Shape&#10;&#10;Description automatically generated with low confidence">
            <a:extLst>
              <a:ext uri="{FF2B5EF4-FFF2-40B4-BE49-F238E27FC236}">
                <a16:creationId xmlns:a16="http://schemas.microsoft.com/office/drawing/2014/main" id="{6C224A94-205E-44A6-A655-5D475B7049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76800" y="3440112"/>
            <a:ext cx="2438400" cy="24384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83B171-3DF7-4C61-A3E0-B3C48A40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DB942-870F-4EB6-9E5C-8C35953B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B55A4-36CC-47BA-8464-15C97B2C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5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5D3C2F6-4937-4EAE-95F5-AF150D885C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6114" y="1980770"/>
            <a:ext cx="3108960" cy="950976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5500" dirty="0"/>
              <a:t>Ratings:</a:t>
            </a:r>
          </a:p>
          <a:p>
            <a:pPr algn="ctr"/>
            <a:r>
              <a:rPr lang="en-US" b="0" dirty="0"/>
              <a:t>Trust-worthy reference for those who seek cafeterias reviews</a:t>
            </a:r>
          </a:p>
        </p:txBody>
      </p:sp>
      <p:pic>
        <p:nvPicPr>
          <p:cNvPr id="20" name="Content Placeholder 19" descr="Shape&#10;&#10;Description automatically generated with low confidence">
            <a:extLst>
              <a:ext uri="{FF2B5EF4-FFF2-40B4-BE49-F238E27FC236}">
                <a16:creationId xmlns:a16="http://schemas.microsoft.com/office/drawing/2014/main" id="{E62CB47B-E3A8-4355-9B26-3B5DDDFF8DF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8266113" y="3127375"/>
            <a:ext cx="3063875" cy="3063875"/>
          </a:xfrm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1B2A8183-9D5A-4E2D-A57A-E7E05F6B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263104" y="1636712"/>
            <a:ext cx="1325563" cy="1325563"/>
          </a:xfrm>
          <a:prstGeom prst="rect">
            <a:avLst/>
          </a:prstGeom>
        </p:spPr>
      </p:pic>
      <p:pic>
        <p:nvPicPr>
          <p:cNvPr id="23" name="Picture 22" descr="Shape, arrow&#10;&#10;Description automatically generated">
            <a:extLst>
              <a:ext uri="{FF2B5EF4-FFF2-40B4-BE49-F238E27FC236}">
                <a16:creationId xmlns:a16="http://schemas.microsoft.com/office/drawing/2014/main" id="{1B8D89CF-D497-4E88-8AF2-93220B5C8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77857" y="1556841"/>
            <a:ext cx="1386752" cy="13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6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4585716"/>
            <a:ext cx="6108192" cy="1463040"/>
          </a:xfrm>
        </p:spPr>
        <p:txBody>
          <a:bodyPr/>
          <a:lstStyle/>
          <a:p>
            <a:r>
              <a:rPr lang="en-US" dirty="0"/>
              <a:t>II. ER Diagram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DE8776E9-E5A7-4789-A38A-2F944DC215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490" r="22490"/>
          <a:stretch>
            <a:fillRect/>
          </a:stretch>
        </p:blipFill>
        <p:spPr/>
      </p:pic>
      <p:pic>
        <p:nvPicPr>
          <p:cNvPr id="11" name="Picture 10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B8670D0-3334-434A-9EE1-E3E3B32C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09" y="371261"/>
            <a:ext cx="4998485" cy="4998485"/>
          </a:xfrm>
          <a:prstGeom prst="rect">
            <a:avLst/>
          </a:prstGeom>
        </p:spPr>
      </p:pic>
      <p:pic>
        <p:nvPicPr>
          <p:cNvPr id="15" name="Picture Placeholder 14" descr="A group of cupcakes&#10;&#10;Description automatically generated with medium confidence">
            <a:extLst>
              <a:ext uri="{FF2B5EF4-FFF2-40B4-BE49-F238E27FC236}">
                <a16:creationId xmlns:a16="http://schemas.microsoft.com/office/drawing/2014/main" id="{9D5F6206-4B5D-46E4-88DE-9909FDDD7D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7559" r="75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1E1557-A38A-4CA4-89DA-243A9412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069407FB-65D8-4215-BB38-5DC0BBC25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2876" y="1017746"/>
            <a:ext cx="7602151" cy="5108734"/>
          </a:xfrm>
        </p:spPr>
      </p:pic>
    </p:spTree>
    <p:extLst>
      <p:ext uri="{BB962C8B-B14F-4D97-AF65-F5344CB8AC3E}">
        <p14:creationId xmlns:p14="http://schemas.microsoft.com/office/powerpoint/2010/main" val="1426650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760" y="3007360"/>
            <a:ext cx="7650480" cy="3348990"/>
          </a:xfrm>
        </p:spPr>
        <p:txBody>
          <a:bodyPr>
            <a:normAutofit/>
          </a:bodyPr>
          <a:lstStyle/>
          <a:p>
            <a:r>
              <a:rPr lang="en-US" sz="5000" cap="none" dirty="0">
                <a:solidFill>
                  <a:srgbClr val="FFFFFF"/>
                </a:solidFill>
                <a:latin typeface="+mj-lt"/>
              </a:rPr>
              <a:t>III. Database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22/05/2021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Sentiment Analysis For Product Rating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2ACB5282-212E-4409-B678-A6ABDC63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619760"/>
            <a:ext cx="3886200" cy="579120"/>
          </a:xfrm>
        </p:spPr>
        <p:txBody>
          <a:bodyPr/>
          <a:lstStyle/>
          <a:p>
            <a:r>
              <a:rPr lang="en-US" dirty="0"/>
              <a:t>Database Design</a:t>
            </a:r>
          </a:p>
        </p:txBody>
      </p:sp>
      <p:pic>
        <p:nvPicPr>
          <p:cNvPr id="1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A70A2524-739B-4594-B569-5664034D9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827" y="1752529"/>
            <a:ext cx="5985545" cy="4025279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36443-1C40-4FB6-B949-6E8EE7351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22/05/2021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8C184-1AE2-42BF-A3DD-B3807A5E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2920" y="6333743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Sentiment Analysis For Product Rating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F7B63-2C26-46B2-8CEA-CFE93EF2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E23E586-7037-48A5-A5DF-8D7BA591A420}"/>
              </a:ext>
            </a:extLst>
          </p:cNvPr>
          <p:cNvSpPr txBox="1">
            <a:spLocks/>
          </p:cNvSpPr>
          <p:nvPr/>
        </p:nvSpPr>
        <p:spPr>
          <a:xfrm>
            <a:off x="7466012" y="640080"/>
            <a:ext cx="3886200" cy="579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 Diagram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39BC85-5431-48A7-A914-C17B8634D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67" y="1219200"/>
            <a:ext cx="2686361" cy="46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592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Brush presentation</Template>
  <TotalTime>107</TotalTime>
  <Words>174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Elephant</vt:lpstr>
      <vt:lpstr>Brush</vt:lpstr>
      <vt:lpstr>PowerPoint Presentation</vt:lpstr>
      <vt:lpstr>“Múcgang”  Team</vt:lpstr>
      <vt:lpstr>Agenda</vt:lpstr>
      <vt:lpstr>I. About the project </vt:lpstr>
      <vt:lpstr>How Múcbang works</vt:lpstr>
      <vt:lpstr>II. ER Diagram</vt:lpstr>
      <vt:lpstr>ER Diagram</vt:lpstr>
      <vt:lpstr>PowerPoint Presentation</vt:lpstr>
      <vt:lpstr>Database Design</vt:lpstr>
      <vt:lpstr>IV.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MÚCBANG</dc:title>
  <dc:creator>Hoai An Nguyen</dc:creator>
  <cp:lastModifiedBy>Hoai An Nguyen</cp:lastModifiedBy>
  <cp:revision>23</cp:revision>
  <dcterms:created xsi:type="dcterms:W3CDTF">2021-05-21T16:50:59Z</dcterms:created>
  <dcterms:modified xsi:type="dcterms:W3CDTF">2021-05-21T18:38:39Z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